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2" y="16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3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8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BE82-66CB-4AF5-A21C-5331F281B8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9C8F-F058-4D3E-A8D2-24765F45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8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584176"/>
          </a:xfrm>
        </p:spPr>
        <p:txBody>
          <a:bodyPr>
            <a:noAutofit/>
          </a:bodyPr>
          <a:lstStyle/>
          <a:p>
            <a:pPr marL="624840" marR="341630" lvl="0" indent="-130810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>Памятка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>для родителей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</a:b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>«Как отвечать на детские вопросы»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</a:br>
            <a:endParaRPr lang="ru-RU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2656" y="1547664"/>
            <a:ext cx="6192688" cy="7920879"/>
          </a:xfrm>
        </p:spPr>
        <p:txBody>
          <a:bodyPr>
            <a:normAutofit fontScale="55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2900" b="1" i="1" dirty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Умение толково ответить на вопрос ребенка – большое искусство. Овладеть этим искусством и положительно  воздействовать своими ответами на умственное развитие ребенка по силам каждому взрослому. Как же отвечать на вопросы?</a:t>
            </a:r>
            <a:endParaRPr lang="ru-RU" sz="2900" b="1" dirty="0">
              <a:solidFill>
                <a:srgbClr val="C00000"/>
              </a:solidFill>
              <a:latin typeface="Georgia" panose="02040502050405020303" pitchFamily="18" charset="0"/>
              <a:ea typeface="Times New Roman"/>
            </a:endParaRPr>
          </a:p>
          <a:p>
            <a:pPr marL="449580" algn="just">
              <a:spcAft>
                <a:spcPts val="0"/>
              </a:spcAft>
            </a:pPr>
            <a:r>
              <a:rPr lang="ru-RU" sz="2900" b="1" i="1" dirty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 </a:t>
            </a:r>
            <a:endParaRPr lang="ru-RU" sz="2900" b="1" dirty="0">
              <a:solidFill>
                <a:srgbClr val="C00000"/>
              </a:solidFill>
              <a:latin typeface="Georgia" panose="02040502050405020303" pitchFamily="18" charset="0"/>
              <a:ea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900" dirty="0">
                <a:latin typeface="Georgia" panose="02040502050405020303" pitchFamily="18" charset="0"/>
                <a:ea typeface="Calibri"/>
                <a:cs typeface="Times New Roman"/>
              </a:rPr>
              <a:t>Помните, что ребенок задает вопросы не каждому взрослому, а лишь тому, кто завоевал его доверие. Он рано начинает понимать, что взрослые по-разному относятся к его вопросам. Чаще он обращается к тому, кто, внимательно выслушав его, отвечает серьезно и интересно. Отсюда важное  требование к ответам на детские вопросы – </a:t>
            </a:r>
            <a:r>
              <a:rPr lang="ru-RU" sz="2900" b="1" dirty="0">
                <a:latin typeface="Georgia" panose="02040502050405020303" pitchFamily="18" charset="0"/>
                <a:ea typeface="Calibri"/>
                <a:cs typeface="Times New Roman"/>
              </a:rPr>
              <a:t>уважительное, бережное к ним отношение.</a:t>
            </a:r>
            <a:endParaRPr lang="ru-RU" sz="29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900" dirty="0">
                <a:latin typeface="Georgia" panose="02040502050405020303" pitchFamily="18" charset="0"/>
                <a:ea typeface="Calibri"/>
                <a:cs typeface="Times New Roman"/>
              </a:rPr>
              <a:t>Постарайтесь понять, что побудило ребенка задать вопрос. Часто вопрос имеет коммуникативный характер, он служит поводом вызвать взрослого на общение, привлечь к своему эмоциональному состоянию. Например, 5-летний Саша спрашивает отца; «Ты, когда был маленький, боялся входить в темную комнату?» Такие вопросы возникают у детей в минуты тревоги, радости, страха. Они требуют особенно чуткого отношения взрослых: важно понять, что взволновало ребенка, вникнуть в его переживания, </a:t>
            </a:r>
            <a:r>
              <a:rPr lang="ru-RU" sz="2900" b="1" dirty="0">
                <a:latin typeface="Georgia" panose="02040502050405020303" pitchFamily="18" charset="0"/>
                <a:ea typeface="Calibri"/>
                <a:cs typeface="Times New Roman"/>
              </a:rPr>
              <a:t>понять мотив вопроса.</a:t>
            </a:r>
            <a:endParaRPr lang="ru-RU" sz="29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290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indent="450215">
              <a:spcAft>
                <a:spcPts val="0"/>
              </a:spcAft>
            </a:pPr>
            <a:r>
              <a:rPr lang="ru-RU" sz="2900" dirty="0">
                <a:latin typeface="Georgia" panose="02040502050405020303" pitchFamily="18" charset="0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900" dirty="0">
                <a:latin typeface="Georgia" panose="02040502050405020303" pitchFamily="18" charset="0"/>
                <a:ea typeface="Times New Roman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2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3138"/>
            <a:ext cx="6858000" cy="101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-612576"/>
            <a:ext cx="6048672" cy="772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На познавательный вопрос надо отвечать так, чтобы не погасить искорку детской любознательности, а, напротив, разжечь из нее незатухающее пламя. А что гасит детскую любознательность? Длинные исчерпывающие ответы взрослых, которые не дают простора для собственных размышлений, фантазий, сомнений. Итак, следующее требование – краткость и определенность ответа.</a:t>
            </a:r>
          </a:p>
          <a:p>
            <a:pPr marL="450215" lvl="0" indent="-342900" algn="just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Не бойтесь, если после вашего ответа не все будет понятно ребенку до конца. Что–то он уяснил, но новые знания, которые вы ему сообщили, влекут за собой и новые вопросы. Именно не совсем отчетливые знания порождают у ребенка гипотезы, сомнения, стимулируют его познавательную активность.</a:t>
            </a:r>
          </a:p>
          <a:p>
            <a:pPr marL="457200" lvl="0" indent="450215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Чаще задавайте ребенку встречные вопросы типа: «А как ты думаешь?», предлагайте подумать вместе, вовлекайте его в беседу, в ходе которой совместными усилиями ищите ответ. Пользуйтесь для этого справочниками, энциклопедиями, используйте свой личный опыт.</a:t>
            </a:r>
          </a:p>
          <a:p>
            <a:pPr marL="457200" lvl="0" indent="450215" algn="just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Помните народную мудрость: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«Лучше меньше, да лучше». </a:t>
            </a:r>
            <a:r>
              <a:rPr lang="ru-RU" sz="1600" dirty="0">
                <a:latin typeface="Georgia" panose="02040502050405020303" pitchFamily="18" charset="0"/>
                <a:ea typeface="Calibri"/>
                <a:cs typeface="Times New Roman"/>
              </a:rPr>
              <a:t>Не перегружайте ребенка грузом знаний. Гораздо важнее, чтобы ребенок понял, а не просто запомнил новые для него сведения.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195573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</Words>
  <Application>Microsoft Office PowerPoint</Application>
  <PresentationFormat>Экран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Памятка для родителей «Как отвечать на детские вопросы»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Темерева</dc:creator>
  <cp:lastModifiedBy>Светлана Темерева</cp:lastModifiedBy>
  <cp:revision>5</cp:revision>
  <dcterms:created xsi:type="dcterms:W3CDTF">2020-03-22T16:04:38Z</dcterms:created>
  <dcterms:modified xsi:type="dcterms:W3CDTF">2020-03-24T05:47:37Z</dcterms:modified>
</cp:coreProperties>
</file>